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64" r:id="rId4"/>
    <p:sldId id="265" r:id="rId5"/>
    <p:sldId id="266" r:id="rId6"/>
    <p:sldId id="259" r:id="rId7"/>
    <p:sldId id="267" r:id="rId8"/>
    <p:sldId id="257" r:id="rId9"/>
    <p:sldId id="262" r:id="rId10"/>
    <p:sldId id="261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3BAB"/>
    <a:srgbClr val="1B3BC9"/>
    <a:srgbClr val="00339E"/>
    <a:srgbClr val="1B3BA3"/>
    <a:srgbClr val="1B3BB9"/>
    <a:srgbClr val="1B397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49"/>
    <p:restoredTop sz="95627" autoAdjust="0"/>
  </p:normalViewPr>
  <p:slideViewPr>
    <p:cSldViewPr snapToGrid="0">
      <p:cViewPr varScale="1">
        <p:scale>
          <a:sx n="111" d="100"/>
          <a:sy n="111" d="100"/>
        </p:scale>
        <p:origin x="8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87C02FE-BAA6-2BD5-5AB1-972F01F1E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BAA1663-A206-B6BF-F4FB-E4BC9221E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9D9605A-4246-015D-826E-CCBB299B5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FECCC6D-428E-C17A-2C1E-1C65DB50D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8F212F-B5A1-5435-4E96-69EEE58ED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29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4C8DB7F-3CBF-1087-6110-8E374EF07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D40F6D5D-F602-B56D-35BF-2AF8D49870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33D2894-1B71-E7B8-75A5-6CD064357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1D5339A-58DA-147A-83C4-8903DB3FD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227C253-2DF7-14A0-7F30-F8A6B0597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0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156E1F2F-C72B-94FB-6D0D-004C4A06CD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BD71642-AA59-B76C-6F55-E354A681C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32A37F2-2F24-3EF8-AE53-336BB72D4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9749B03-6680-1013-C27A-04B272C93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6DA8357-BD4D-4090-08ED-CE31F6B24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53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DC90ABB-41A4-8295-294A-E4E104EC0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79560CB-30EA-6B15-D3A7-31398A7FA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1EF5A1B-5203-C676-4FDE-0B1BC4318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1A9E520-E460-D1D7-A69D-4DB0C48A2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6EA22D6-16C5-621E-2EA2-66C82A15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0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B7E722E-0A34-C998-7938-A71782AB9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1C1CA94-1FEF-FB09-D4D5-30242BD14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4666428-CD84-AE07-38BF-FE828C412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EEBAAAF-13B8-A532-6384-5B7E1D66F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989BD7D-53CD-6716-57E8-C6D6F59F6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46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535BBFA-D970-3144-AFB1-1693E3785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EFFA836-482D-E46A-3B62-3204BBB938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1F99698-947E-CE63-95CC-0B35B9691A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6BC234E-502D-DBDB-176D-4E2C05C98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EA0A8AE-CF46-4469-09CF-ABC22329A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318ADC3-4E2A-D99E-D211-EC9505072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850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11C5B9-DB61-C37B-1362-4D071C724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53EC46E-0DE6-E865-63D1-AD4AC414A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960A27A2-2ED5-6538-3213-9778DCC53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A67AE24C-FA96-21FF-C030-F2DEE9A98B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C233CBFF-1F01-EA8C-17BC-B96DCB4E2A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CA9F2990-F1DA-2B29-AC6A-635CBD928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53754ECE-1F8D-C5EC-D14B-50FB34644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C778CDC9-D4C2-79FC-90FF-BF4C0912F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277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891318F-5CBC-D706-F4D2-916A403A6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A05F35A1-30B0-AFEE-33EB-2DF08ED35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B4652C47-F3F5-ECE2-2E92-64D8B8D46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38409F66-67F7-5231-03EB-D2D793CB7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19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C852AD3C-48F7-95F8-B1B0-F5845B99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007E2EFF-8D49-EBC1-F566-54C840749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9A8608F-504B-929F-0460-CDAFA56D2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53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8ADB803-6FD2-8DCA-66A7-F6E53AA5F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54C1FD5-3BB0-3A6C-6429-BBD9A79C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37614A50-2983-BD5E-58B4-4729EE021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EF74246-06D4-2CC0-2B1A-2D103469E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0785E01-6E06-1FDD-837C-FAAF0BED8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BE28C94-7B58-07B3-9099-6BA6E1C39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977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128BD-FDA5-2EE9-1435-6BD7E6E7E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E77AFBFF-5E8B-2E05-88D3-FFCAB8AE9F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D77D2B8C-C3C9-2F4D-E9AE-197A39999C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F50F981-290D-9DED-6F13-9DBB65B84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9D54270-7FD6-E80D-D23A-BB2225A3A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DABB953C-2718-901D-6DE1-5F7B02EDB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098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CBCC2DD-1D20-7F6A-1D2A-4BA8F1809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180ED5D-178B-176C-CA77-4CB925200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5BB1833-F9BB-5BC3-342A-9124E0BD1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7A2C13A-3F04-D0C4-D90B-E587E2A9F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E89C0A6-E644-5ACE-07FD-278500B758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628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png"/><Relationship Id="rId7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5F99828-9BBF-D5C6-4B23-D9E05129E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773B1E8-D1C2-4DEF-0B5C-0CD1EB2619A5}"/>
              </a:ext>
            </a:extLst>
          </p:cNvPr>
          <p:cNvSpPr txBox="1"/>
          <p:nvPr/>
        </p:nvSpPr>
        <p:spPr>
          <a:xfrm>
            <a:off x="5877419" y="2339558"/>
            <a:ext cx="49555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339E"/>
                </a:solidFill>
                <a:latin typeface="Onest Black" pitchFamily="2" charset="0"/>
              </a:rPr>
              <a:t>НАЦИОНАЛЬНЫЙ КОРПУС РУССКОГО ЯЗЫКА </a:t>
            </a:r>
          </a:p>
          <a:p>
            <a:r>
              <a:rPr lang="ru-RU" sz="2400" dirty="0">
                <a:solidFill>
                  <a:srgbClr val="00339E"/>
                </a:solidFill>
                <a:latin typeface="Onest Black" pitchFamily="2" charset="0"/>
              </a:rPr>
              <a:t>КАК ИНСТРУМЕНТ ИЗУЧЕНИЯ </a:t>
            </a:r>
          </a:p>
          <a:p>
            <a:r>
              <a:rPr lang="ru-RU" sz="2400" dirty="0">
                <a:solidFill>
                  <a:srgbClr val="00339E"/>
                </a:solidFill>
                <a:latin typeface="Onest Black" pitchFamily="2" charset="0"/>
              </a:rPr>
              <a:t>РОДНОГО ЯЗЫКА В ШКОЛЕ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EC1D8E9-752B-A4A7-6A35-0122822A6B41}"/>
              </a:ext>
            </a:extLst>
          </p:cNvPr>
          <p:cNvSpPr txBox="1"/>
          <p:nvPr/>
        </p:nvSpPr>
        <p:spPr>
          <a:xfrm>
            <a:off x="5877419" y="4069447"/>
            <a:ext cx="6405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effectLst/>
                <a:latin typeface="Onest Regular" pitchFamily="2" charset="0"/>
              </a:rPr>
              <a:t>Васильева Елена Валерьевна, </a:t>
            </a:r>
          </a:p>
          <a:p>
            <a:r>
              <a:rPr lang="ru-RU" sz="2000" dirty="0" smtClean="0">
                <a:effectLst/>
                <a:latin typeface="Onest Regular" pitchFamily="2" charset="0"/>
              </a:rPr>
              <a:t>ВИРО им. Н.Ф. </a:t>
            </a:r>
            <a:r>
              <a:rPr lang="ru-RU" sz="2000" dirty="0" err="1" smtClean="0">
                <a:effectLst/>
                <a:latin typeface="Onest Regular" pitchFamily="2" charset="0"/>
              </a:rPr>
              <a:t>Бунакова</a:t>
            </a:r>
            <a:r>
              <a:rPr lang="ru-RU" sz="2000" dirty="0" smtClean="0">
                <a:effectLst/>
                <a:latin typeface="Onest Regular" pitchFamily="2" charset="0"/>
              </a:rPr>
              <a:t> </a:t>
            </a:r>
          </a:p>
          <a:p>
            <a:r>
              <a:rPr lang="ru-RU" sz="2000" dirty="0" smtClean="0">
                <a:effectLst/>
                <a:latin typeface="Onest Regular" pitchFamily="2" charset="0"/>
              </a:rPr>
              <a:t>(Воронежская область)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Onest Regula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82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502F373-C597-2F18-A3BE-3371B4C54403}"/>
              </a:ext>
            </a:extLst>
          </p:cNvPr>
          <p:cNvSpPr txBox="1"/>
          <p:nvPr/>
        </p:nvSpPr>
        <p:spPr>
          <a:xfrm>
            <a:off x="674702" y="1287612"/>
            <a:ext cx="3693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7E193ED-E90B-E9D2-D1F1-C94097FC4575}"/>
              </a:ext>
            </a:extLst>
          </p:cNvPr>
          <p:cNvSpPr txBox="1"/>
          <p:nvPr/>
        </p:nvSpPr>
        <p:spPr>
          <a:xfrm>
            <a:off x="855976" y="2191153"/>
            <a:ext cx="8478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6000" dirty="0">
              <a:solidFill>
                <a:srgbClr val="00339E"/>
              </a:solidFill>
              <a:latin typeface="Onest Regular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7A45ED43-CD9F-17CE-764A-8D2BA1836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079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E0B7F05-BAC2-C42F-1D38-4F7D336876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29023"/>
            <a:ext cx="1098796" cy="10987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18293" t="30214" r="58991" b="17350"/>
          <a:stretch/>
        </p:blipFill>
        <p:spPr>
          <a:xfrm>
            <a:off x="2957949" y="1464285"/>
            <a:ext cx="2769577" cy="35960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/>
          <a:srcRect l="24639" t="13804" r="42116" b="17735"/>
          <a:stretch/>
        </p:blipFill>
        <p:spPr>
          <a:xfrm>
            <a:off x="159635" y="829658"/>
            <a:ext cx="2552413" cy="2956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/>
          <a:srcRect l="17788" t="14828" r="34760" b="5556"/>
          <a:stretch/>
        </p:blipFill>
        <p:spPr>
          <a:xfrm>
            <a:off x="8403395" y="2562659"/>
            <a:ext cx="3570176" cy="3369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/>
          <a:srcRect l="18500" t="11872" r="21470" b="15189"/>
          <a:stretch/>
        </p:blipFill>
        <p:spPr>
          <a:xfrm>
            <a:off x="3861233" y="3648692"/>
            <a:ext cx="4323733" cy="2980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8314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595D0B7-E034-1E0E-2B36-8529BF896A63}"/>
              </a:ext>
            </a:extLst>
          </p:cNvPr>
          <p:cNvSpPr txBox="1"/>
          <p:nvPr/>
        </p:nvSpPr>
        <p:spPr>
          <a:xfrm>
            <a:off x="547745" y="1511455"/>
            <a:ext cx="8451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339E"/>
                </a:solidFill>
                <a:effectLst/>
                <a:latin typeface="Onest Black" pitchFamily="2" charset="0"/>
              </a:rPr>
              <a:t>Русский язык родной и любимый, </a:t>
            </a:r>
          </a:p>
          <a:p>
            <a:r>
              <a:rPr lang="ru-RU" sz="3600" b="1" dirty="0" smtClean="0">
                <a:solidFill>
                  <a:srgbClr val="00339E"/>
                </a:solidFill>
                <a:effectLst/>
                <a:latin typeface="Onest Black" pitchFamily="2" charset="0"/>
              </a:rPr>
              <a:t>а Национальный корпус </a:t>
            </a:r>
          </a:p>
          <a:p>
            <a:r>
              <a:rPr lang="ru-RU" sz="3600" b="1" dirty="0" smtClean="0">
                <a:solidFill>
                  <a:srgbClr val="00339E"/>
                </a:solidFill>
                <a:effectLst/>
                <a:latin typeface="Onest Black" pitchFamily="2" charset="0"/>
              </a:rPr>
              <a:t>русского языка – помощник для всех</a:t>
            </a:r>
            <a:endParaRPr lang="ru-RU" sz="36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29FDDFE-C0E5-4C2A-B3C8-BFBD8E51DD49}"/>
              </a:ext>
            </a:extLst>
          </p:cNvPr>
          <p:cNvSpPr txBox="1"/>
          <p:nvPr/>
        </p:nvSpPr>
        <p:spPr>
          <a:xfrm>
            <a:off x="2950234" y="3812876"/>
            <a:ext cx="73497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1400" b="1" dirty="0">
                <a:solidFill>
                  <a:srgbClr val="1B3BAB"/>
                </a:solidFill>
              </a:rPr>
              <a:t>Для учителей русского языка и литературы НКРЯ представляет собой ресурс, позволяющий им идти в ногу со временем и отказываться от рутинных операций в пользу интеллектуального творчества. Искусственный интеллект выполняет в НКРЯ подчиненные разработчикам задачи: помогает снять омонимию, что ранее делалось вручную, вести поиск, создавать «портрет слова» и пр. Однако он при этом не «отменяет» живой язык носителей русского языка.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432532"/>
            <a:ext cx="1098796" cy="109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2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26BDE79-3438-96F5-9ED4-497D0924E2DE}"/>
              </a:ext>
            </a:extLst>
          </p:cNvPr>
          <p:cNvSpPr txBox="1"/>
          <p:nvPr/>
        </p:nvSpPr>
        <p:spPr>
          <a:xfrm>
            <a:off x="505405" y="1219188"/>
            <a:ext cx="4701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00339E"/>
                </a:solidFill>
                <a:effectLst/>
                <a:latin typeface="Onest Black" pitchFamily="2" charset="0"/>
              </a:rPr>
              <a:t>Нейросеть</a:t>
            </a:r>
            <a:r>
              <a:rPr lang="ru-RU" sz="2400" b="1" dirty="0" smtClean="0">
                <a:solidFill>
                  <a:srgbClr val="00339E"/>
                </a:solidFill>
                <a:effectLst/>
                <a:latin typeface="Onest Black" pitchFamily="2" charset="0"/>
              </a:rPr>
              <a:t> как «источник» родного языка?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DFBB364-EC28-4546-4A4E-4ECEA922C6AA}"/>
              </a:ext>
            </a:extLst>
          </p:cNvPr>
          <p:cNvSpPr txBox="1"/>
          <p:nvPr/>
        </p:nvSpPr>
        <p:spPr>
          <a:xfrm>
            <a:off x="591670" y="2304786"/>
            <a:ext cx="470109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339E"/>
                </a:solidFill>
                <a:latin typeface="Onest Black" pitchFamily="2" charset="0"/>
              </a:rPr>
              <a:t>В последние десятилетия изучение русского языка в школе всё чаще иллюстрируется специально обработанными или даже сконструированными искусственным интеллектом текстами, их фрагментами, предложениями. </a:t>
            </a:r>
            <a:endParaRPr lang="ru-RU" sz="2000" b="1" dirty="0" smtClean="0">
              <a:solidFill>
                <a:srgbClr val="00339E"/>
              </a:solidFill>
              <a:latin typeface="Onest Black" pitchFamily="2" charset="0"/>
            </a:endParaRPr>
          </a:p>
          <a:p>
            <a:r>
              <a:rPr lang="ru-RU" sz="2000" b="1" dirty="0" smtClean="0">
                <a:solidFill>
                  <a:srgbClr val="00339E"/>
                </a:solidFill>
                <a:latin typeface="Onest Black" pitchFamily="2" charset="0"/>
              </a:rPr>
              <a:t>Выигрывает ли от этого родной язык? </a:t>
            </a:r>
            <a:endParaRPr lang="ru-RU" sz="20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8BCD8FE-7FF2-717C-59E9-19FDB86DA8F4}"/>
              </a:ext>
            </a:extLst>
          </p:cNvPr>
          <p:cNvSpPr txBox="1"/>
          <p:nvPr/>
        </p:nvSpPr>
        <p:spPr>
          <a:xfrm>
            <a:off x="591670" y="5603125"/>
            <a:ext cx="47010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>
              <a:solidFill>
                <a:srgbClr val="00339E"/>
              </a:solidFill>
              <a:latin typeface="Onest Bold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121163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042239"/>
            <a:ext cx="1098796" cy="10987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1030" t="658" r="1140" b="8902"/>
          <a:stretch/>
        </p:blipFill>
        <p:spPr>
          <a:xfrm>
            <a:off x="7229591" y="2368114"/>
            <a:ext cx="4962409" cy="4399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5566635" y="1863076"/>
            <a:ext cx="3493644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Эти примеры дополняют друг друга…</a:t>
            </a:r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51205" y="2804819"/>
            <a:ext cx="3209026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Отличным примером к моим рассуждениям станет роман Толстого «Война и мир»….</a:t>
            </a:r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62436" y="4023561"/>
            <a:ext cx="2467155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 заключение хочу сказать, что…</a:t>
            </a:r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544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26BDE79-3438-96F5-9ED4-497D0924E2DE}"/>
              </a:ext>
            </a:extLst>
          </p:cNvPr>
          <p:cNvSpPr txBox="1"/>
          <p:nvPr/>
        </p:nvSpPr>
        <p:spPr>
          <a:xfrm>
            <a:off x="505405" y="1219188"/>
            <a:ext cx="4701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effectLst/>
                <a:latin typeface="Onest Black" pitchFamily="2" charset="0"/>
              </a:rPr>
              <a:t>«Улица» как источник развития родного языка?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DFBB364-EC28-4546-4A4E-4ECEA922C6AA}"/>
              </a:ext>
            </a:extLst>
          </p:cNvPr>
          <p:cNvSpPr txBox="1"/>
          <p:nvPr/>
        </p:nvSpPr>
        <p:spPr>
          <a:xfrm>
            <a:off x="591670" y="2304786"/>
            <a:ext cx="470109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339E"/>
                </a:solidFill>
                <a:latin typeface="Onest Black" pitchFamily="2" charset="0"/>
              </a:rPr>
              <a:t>«Язык </a:t>
            </a:r>
            <a:r>
              <a:rPr lang="ru-RU" sz="2000" b="1" dirty="0">
                <a:solidFill>
                  <a:srgbClr val="00339E"/>
                </a:solidFill>
                <a:latin typeface="Onest Black" pitchFamily="2" charset="0"/>
              </a:rPr>
              <a:t>улицы» нередко демонстрирует также не лучшие качества родного языка: часто в устах людей и в частных переписках, даже в общественных чатах звучит грубая, изобилующая нецензурными элементами речь, лишенная иных форм проявления эмоциональности из-за низкого культурного уровня участников диалогов </a:t>
            </a:r>
            <a:r>
              <a:rPr lang="ru-RU" sz="2000" b="1" dirty="0" smtClean="0">
                <a:solidFill>
                  <a:srgbClr val="00339E"/>
                </a:solidFill>
                <a:latin typeface="Onest Black" pitchFamily="2" charset="0"/>
              </a:rPr>
              <a:t>/ </a:t>
            </a:r>
            <a:r>
              <a:rPr lang="ru-RU" sz="2000" b="1" dirty="0" err="1">
                <a:solidFill>
                  <a:srgbClr val="00339E"/>
                </a:solidFill>
                <a:latin typeface="Onest Black" pitchFamily="2" charset="0"/>
              </a:rPr>
              <a:t>полилогов</a:t>
            </a:r>
            <a:r>
              <a:rPr lang="ru-RU" sz="2000" b="1" dirty="0">
                <a:solidFill>
                  <a:srgbClr val="00339E"/>
                </a:solidFill>
                <a:latin typeface="Onest Black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8BCD8FE-7FF2-717C-59E9-19FDB86DA8F4}"/>
              </a:ext>
            </a:extLst>
          </p:cNvPr>
          <p:cNvSpPr txBox="1"/>
          <p:nvPr/>
        </p:nvSpPr>
        <p:spPr>
          <a:xfrm>
            <a:off x="5983179" y="6244225"/>
            <a:ext cx="47010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339E"/>
                </a:solidFill>
                <a:latin typeface="Onest Bold" pitchFamily="2" charset="0"/>
              </a:rPr>
              <a:t>Г. Воронеж, Каменный мост</a:t>
            </a:r>
            <a:endParaRPr lang="ru-RU" sz="2000" b="1" dirty="0">
              <a:solidFill>
                <a:srgbClr val="00339E"/>
              </a:solidFill>
              <a:latin typeface="Onest Bold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121163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042239"/>
            <a:ext cx="1098796" cy="109879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4432" y="2304786"/>
            <a:ext cx="5870177" cy="39394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311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26BDE79-3438-96F5-9ED4-497D0924E2DE}"/>
              </a:ext>
            </a:extLst>
          </p:cNvPr>
          <p:cNvSpPr txBox="1"/>
          <p:nvPr/>
        </p:nvSpPr>
        <p:spPr>
          <a:xfrm>
            <a:off x="505405" y="1219188"/>
            <a:ext cx="4701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Национальный корпус русского языка для всех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DFBB364-EC28-4546-4A4E-4ECEA922C6AA}"/>
              </a:ext>
            </a:extLst>
          </p:cNvPr>
          <p:cNvSpPr txBox="1"/>
          <p:nvPr/>
        </p:nvSpPr>
        <p:spPr>
          <a:xfrm>
            <a:off x="591670" y="2304786"/>
            <a:ext cx="470109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1600" b="1" dirty="0">
                <a:solidFill>
                  <a:srgbClr val="00339E"/>
                </a:solidFill>
                <a:latin typeface="Onest Black" pitchFamily="2" charset="0"/>
              </a:rPr>
              <a:t>В настоящее время НКРЯ – это собрание почти 20 разных </a:t>
            </a:r>
            <a:r>
              <a:rPr lang="ru-RU" sz="1600" b="1" dirty="0" err="1">
                <a:solidFill>
                  <a:srgbClr val="00339E"/>
                </a:solidFill>
                <a:latin typeface="Onest Black" pitchFamily="2" charset="0"/>
              </a:rPr>
              <a:t>подкорпусов</a:t>
            </a:r>
            <a:r>
              <a:rPr lang="ru-RU" sz="1600" b="1" dirty="0">
                <a:solidFill>
                  <a:srgbClr val="00339E"/>
                </a:solidFill>
                <a:latin typeface="Onest Black" pitchFamily="2" charset="0"/>
              </a:rPr>
              <a:t>, по которым может производиться поиск. Важнейшими являются основной корпус, включающий тексты с XVIII в. по настоящее время, и газетный, представляющий большое количество текстов нескольких центральных СМИ. Особый интерес представляют высокотехнологичные </a:t>
            </a:r>
            <a:r>
              <a:rPr lang="ru-RU" sz="1600" b="1" dirty="0" err="1">
                <a:solidFill>
                  <a:srgbClr val="00339E"/>
                </a:solidFill>
                <a:latin typeface="Onest Black" pitchFamily="2" charset="0"/>
              </a:rPr>
              <a:t>подкорпуса</a:t>
            </a:r>
            <a:r>
              <a:rPr lang="ru-RU" sz="1600" b="1" dirty="0">
                <a:solidFill>
                  <a:srgbClr val="00339E"/>
                </a:solidFill>
                <a:latin typeface="Onest Black" pitchFamily="2" charset="0"/>
              </a:rPr>
              <a:t>, например, параллельные (переводные) и мультимедийный </a:t>
            </a:r>
            <a:r>
              <a:rPr lang="ru-RU" sz="1600" b="1" dirty="0" err="1">
                <a:solidFill>
                  <a:srgbClr val="00339E"/>
                </a:solidFill>
                <a:latin typeface="Onest Black" pitchFamily="2" charset="0"/>
              </a:rPr>
              <a:t>подкорпус</a:t>
            </a:r>
            <a:r>
              <a:rPr lang="ru-RU" sz="1600" b="1" dirty="0">
                <a:solidFill>
                  <a:srgbClr val="00339E"/>
                </a:solidFill>
                <a:latin typeface="Onest Black" pitchFamily="2" charset="0"/>
              </a:rPr>
              <a:t>, позволяющий изучать не только вербальную составляющую общения людей, но и их жесты, мимику и пр. Важное место в НКРЯ занимает поэтический </a:t>
            </a:r>
            <a:r>
              <a:rPr lang="ru-RU" sz="1600" b="1" dirty="0" err="1">
                <a:solidFill>
                  <a:srgbClr val="00339E"/>
                </a:solidFill>
                <a:latin typeface="Onest Black" pitchFamily="2" charset="0"/>
              </a:rPr>
              <a:t>подкорпус</a:t>
            </a:r>
            <a:r>
              <a:rPr lang="ru-RU" sz="1600" b="1" dirty="0">
                <a:solidFill>
                  <a:srgbClr val="00339E"/>
                </a:solidFill>
                <a:latin typeface="Onest Black" pitchFamily="2" charset="0"/>
              </a:rPr>
              <a:t>, дающий возможность искать стихи классических и современных авторов.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8BCD8FE-7FF2-717C-59E9-19FDB86DA8F4}"/>
              </a:ext>
            </a:extLst>
          </p:cNvPr>
          <p:cNvSpPr txBox="1"/>
          <p:nvPr/>
        </p:nvSpPr>
        <p:spPr>
          <a:xfrm>
            <a:off x="591670" y="5603125"/>
            <a:ext cx="47010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>
              <a:solidFill>
                <a:srgbClr val="00339E"/>
              </a:solidFill>
              <a:latin typeface="Onest Bold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121163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042239"/>
            <a:ext cx="1098796" cy="10987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16297" t="8141" r="20519" b="21342"/>
          <a:stretch/>
        </p:blipFill>
        <p:spPr>
          <a:xfrm>
            <a:off x="5292762" y="2141035"/>
            <a:ext cx="6652185" cy="417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18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26BDE79-3438-96F5-9ED4-497D0924E2DE}"/>
              </a:ext>
            </a:extLst>
          </p:cNvPr>
          <p:cNvSpPr txBox="1"/>
          <p:nvPr/>
        </p:nvSpPr>
        <p:spPr>
          <a:xfrm>
            <a:off x="462273" y="1198669"/>
            <a:ext cx="4701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Национальный корпус русского языка для учителя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DFBB364-EC28-4546-4A4E-4ECEA922C6AA}"/>
              </a:ext>
            </a:extLst>
          </p:cNvPr>
          <p:cNvSpPr txBox="1"/>
          <p:nvPr/>
        </p:nvSpPr>
        <p:spPr>
          <a:xfrm>
            <a:off x="462273" y="2304786"/>
            <a:ext cx="483048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1600" b="1" dirty="0">
                <a:solidFill>
                  <a:srgbClr val="00339E"/>
                </a:solidFill>
                <a:latin typeface="Onest Black" pitchFamily="2" charset="0"/>
              </a:rPr>
              <a:t>Как же в современных социокультурных условиях учителю русского языка и литературы организовать обращение своих учащихся к живому, разнообразному, выразительному родному русскому языку? Одним из инструментов его изучения может стать Национальный корпус русского языка (НКРЯ), при создании и развитии которого современные технологии удается сочетать с традициями бережного исследования родного языка во всем его многообразии.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8BCD8FE-7FF2-717C-59E9-19FDB86DA8F4}"/>
              </a:ext>
            </a:extLst>
          </p:cNvPr>
          <p:cNvSpPr txBox="1"/>
          <p:nvPr/>
        </p:nvSpPr>
        <p:spPr>
          <a:xfrm>
            <a:off x="591670" y="5603125"/>
            <a:ext cx="47010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>
              <a:solidFill>
                <a:srgbClr val="00339E"/>
              </a:solidFill>
              <a:latin typeface="Onest Bold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121163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042239"/>
            <a:ext cx="1098796" cy="10987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23018" t="44912" r="50659" b="17317"/>
          <a:stretch/>
        </p:blipFill>
        <p:spPr>
          <a:xfrm>
            <a:off x="5820625" y="2141035"/>
            <a:ext cx="3513527" cy="28358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r="41989"/>
          <a:stretch/>
        </p:blipFill>
        <p:spPr>
          <a:xfrm>
            <a:off x="9489478" y="2346172"/>
            <a:ext cx="2167947" cy="4170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798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6DC7C39-C7D7-1FCA-E570-8CC623F53088}"/>
              </a:ext>
            </a:extLst>
          </p:cNvPr>
          <p:cNvSpPr txBox="1"/>
          <p:nvPr/>
        </p:nvSpPr>
        <p:spPr>
          <a:xfrm>
            <a:off x="688489" y="1349405"/>
            <a:ext cx="36220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effectLst/>
                <a:latin typeface="Onest Black" pitchFamily="2" charset="0"/>
              </a:rPr>
              <a:t>Разработка уникальных заданий для учащихся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F3C2868-C355-F396-AEB7-F6016CD170C8}"/>
              </a:ext>
            </a:extLst>
          </p:cNvPr>
          <p:cNvSpPr txBox="1"/>
          <p:nvPr/>
        </p:nvSpPr>
        <p:spPr>
          <a:xfrm>
            <a:off x="5859005" y="2469936"/>
            <a:ext cx="5670883" cy="4122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Задание для уроков русского языка с использованием НКРЯ. </a:t>
            </a:r>
          </a:p>
          <a:p>
            <a:pPr algn="just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Проанализируйте данные ниже примеры, полученные в результате запроса с использованием ресурсов Национального корпуса русского языка. Сделайте вывод о различии лексического значения слов «болотный» и «болотистый».</a:t>
            </a:r>
          </a:p>
          <a:p>
            <a:pPr indent="457200"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группа. </a:t>
            </a:r>
          </a:p>
          <a:p>
            <a:pPr indent="457200"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Болотные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луговые травы (рогоз, камыш и ситник), которые могут служить основой для наших изделий, сейчас как раз достигли максимального роста и скоро начнут увядать. [Елизавета Мельникова. Жатва на болоте // «Сад своими руками», 2003.09.15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indent="457200" algn="just"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группа. </a:t>
            </a:r>
          </a:p>
          <a:p>
            <a:pPr indent="457200" algn="just"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Болотистую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местность, на которой сорок с лишним лет назад высадился пионерский десант и разбил ее на прямоугольные участки длиною в сорок и шириной в двадцать метров, а затем обнес колючими заборами и стал вешать на колья убитых гадюк, он видел только на фотографиях. [Алексей Варламов.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Купавна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// «Новый Мир», 2000]</a:t>
            </a:r>
          </a:p>
          <a:p>
            <a:pPr indent="457200"/>
            <a:endParaRPr lang="ru-RU" sz="1400" dirty="0" smtClean="0">
              <a:solidFill>
                <a:srgbClr val="00339E"/>
              </a:solidFill>
              <a:latin typeface="Onest Regular" pitchFamily="2" charset="0"/>
            </a:endParaRPr>
          </a:p>
          <a:p>
            <a:endParaRPr lang="ru-RU" dirty="0">
              <a:solidFill>
                <a:srgbClr val="00339E"/>
              </a:solidFill>
              <a:latin typeface="Onest Regular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6596" y="2656936"/>
            <a:ext cx="434771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600" b="1" dirty="0">
                <a:solidFill>
                  <a:srgbClr val="00339E"/>
                </a:solidFill>
                <a:latin typeface="Onest Black" pitchFamily="2" charset="0"/>
              </a:rPr>
              <a:t>Представленный материал может дополнить или заменить растиражированные в сборниках и в интернете примеры паронимов, ставшие неактуальными из-за повторяемости и наличия ответов в открытых источниках. Он интересен также тем, что основан на реальных фрагментах из художественной и научно-популярной литературы, а не сконструирован филологами искусственно. Такие запросы могут быть сформулированы и на других </a:t>
            </a:r>
            <a:r>
              <a:rPr lang="ru-RU" sz="1600" b="1" dirty="0" err="1">
                <a:solidFill>
                  <a:srgbClr val="00339E"/>
                </a:solidFill>
                <a:latin typeface="Onest Black" pitchFamily="2" charset="0"/>
              </a:rPr>
              <a:t>подкорпусах</a:t>
            </a:r>
            <a:r>
              <a:rPr lang="ru-RU" sz="1600" b="1" dirty="0">
                <a:solidFill>
                  <a:srgbClr val="00339E"/>
                </a:solidFill>
                <a:latin typeface="Onest Black" pitchFamily="2" charset="0"/>
              </a:rPr>
              <a:t> НКРЯ, а также касаться различных разделов русского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2473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6DC7C39-C7D7-1FCA-E570-8CC623F53088}"/>
              </a:ext>
            </a:extLst>
          </p:cNvPr>
          <p:cNvSpPr txBox="1"/>
          <p:nvPr/>
        </p:nvSpPr>
        <p:spPr>
          <a:xfrm>
            <a:off x="688489" y="1349405"/>
            <a:ext cx="36220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effectLst/>
                <a:latin typeface="Onest Black" pitchFamily="2" charset="0"/>
              </a:rPr>
              <a:t>Разработка уникальных заданий для учащихся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F3C2868-C355-F396-AEB7-F6016CD170C8}"/>
              </a:ext>
            </a:extLst>
          </p:cNvPr>
          <p:cNvSpPr txBox="1"/>
          <p:nvPr/>
        </p:nvSpPr>
        <p:spPr>
          <a:xfrm>
            <a:off x="5622798" y="2549734"/>
            <a:ext cx="567088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для уроков литературы с использованием ресурсов НКРЯ. </a:t>
            </a: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Обратившись к поэтическому 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подкорпусу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НКРЯ, определите контексты употребления слова «ангел» в поэзии М.Ю. Лермонтова. Опишите эти контексты.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Летают сны-мучители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 грешными людьми,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ангелы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-хранители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Беседуют с детьми.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[М. Ю. Лермонтов. Свиданье : «Уж за горой дремучею…» (1841)]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той башне высокой и тесной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Царица Тамара жила: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Прекрасна как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ангел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небесный,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демон коварна и зла.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[М. Ю. Лермонтов. Тамара : «В глубокой теснине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Дарьяла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…» (1841)]</a:t>
            </a:r>
          </a:p>
          <a:p>
            <a:pPr indent="457200"/>
            <a:endParaRPr lang="ru-RU" sz="1400" dirty="0" smtClean="0">
              <a:solidFill>
                <a:srgbClr val="00339E"/>
              </a:solidFill>
              <a:latin typeface="Onest Regular" pitchFamily="2" charset="0"/>
            </a:endParaRPr>
          </a:p>
          <a:p>
            <a:endParaRPr lang="ru-RU" dirty="0">
              <a:solidFill>
                <a:srgbClr val="00339E"/>
              </a:solidFill>
              <a:latin typeface="Onest Regular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6596" y="2656936"/>
            <a:ext cx="43477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600" b="1" dirty="0" smtClean="0">
                <a:solidFill>
                  <a:srgbClr val="00339E"/>
                </a:solidFill>
                <a:latin typeface="Onest Black" pitchFamily="2" charset="0"/>
              </a:rPr>
              <a:t>Работа с поэтическим корпусом НКРЯ расширяет возможности учащихся по поиску контекстов в стихах поэтов-классиков и наших современников, а также по сопоставительному анализу различных текстов. То, что раньше занимало много времени при создании картотеки, теперь превращается в увлекательный процесс. </a:t>
            </a:r>
            <a:endParaRPr lang="ru-RU" sz="1600" b="1" dirty="0">
              <a:solidFill>
                <a:srgbClr val="00339E"/>
              </a:solidFill>
              <a:latin typeface="Onest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54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595D0B7-E034-1E0E-2B36-8529BF896A63}"/>
              </a:ext>
            </a:extLst>
          </p:cNvPr>
          <p:cNvSpPr txBox="1"/>
          <p:nvPr/>
        </p:nvSpPr>
        <p:spPr>
          <a:xfrm>
            <a:off x="547745" y="1511455"/>
            <a:ext cx="47019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339E"/>
                </a:solidFill>
                <a:effectLst/>
                <a:latin typeface="Onest Black" pitchFamily="2" charset="0"/>
              </a:rPr>
              <a:t>Зачетные работы педагогов</a:t>
            </a:r>
            <a:endParaRPr lang="ru-RU" sz="48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29FDDFE-C0E5-4C2A-B3C8-BFBD8E51DD49}"/>
              </a:ext>
            </a:extLst>
          </p:cNvPr>
          <p:cNvSpPr txBox="1"/>
          <p:nvPr/>
        </p:nvSpPr>
        <p:spPr>
          <a:xfrm>
            <a:off x="444128" y="4297807"/>
            <a:ext cx="47019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latin typeface="Onest Regular" pitchFamily="2" charset="0"/>
              </a:rPr>
              <a:t>Разработка проектов с помощью НКРЯ</a:t>
            </a:r>
            <a:endParaRPr lang="ru-RU" sz="2600" dirty="0">
              <a:latin typeface="Onest Regular" pitchFamily="2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432532"/>
            <a:ext cx="1098796" cy="109879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34623" t="18029" r="29788" b="10273"/>
          <a:stretch/>
        </p:blipFill>
        <p:spPr>
          <a:xfrm>
            <a:off x="4898735" y="970471"/>
            <a:ext cx="4339087" cy="4917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75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EE94BABE-D112-AB1F-1BA5-D086AFB11181}"/>
              </a:ext>
            </a:extLst>
          </p:cNvPr>
          <p:cNvSpPr txBox="1"/>
          <p:nvPr/>
        </p:nvSpPr>
        <p:spPr>
          <a:xfrm>
            <a:off x="632922" y="2844504"/>
            <a:ext cx="4705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00339E"/>
                </a:solidFill>
                <a:latin typeface="Onest Regular" pitchFamily="2" charset="0"/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3EC22BDF-2FF6-8F67-5D1A-69391BBD6545}"/>
              </a:ext>
            </a:extLst>
          </p:cNvPr>
          <p:cNvSpPr txBox="1"/>
          <p:nvPr/>
        </p:nvSpPr>
        <p:spPr>
          <a:xfrm>
            <a:off x="6260124" y="2838040"/>
            <a:ext cx="5755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00339E"/>
                </a:solidFill>
                <a:latin typeface="Onest Regular" pitchFamily="2" charset="0"/>
              </a:rPr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5AC8182E-C5B4-DCEF-552D-081A63714EAA}"/>
              </a:ext>
            </a:extLst>
          </p:cNvPr>
          <p:cNvSpPr txBox="1"/>
          <p:nvPr/>
        </p:nvSpPr>
        <p:spPr>
          <a:xfrm>
            <a:off x="632922" y="1237586"/>
            <a:ext cx="42385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Проектная и исследовательская деятельность в </a:t>
            </a:r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школе </a:t>
            </a:r>
            <a:endParaRPr lang="ru-RU" sz="2400" b="1" dirty="0" smtClean="0">
              <a:solidFill>
                <a:srgbClr val="00339E"/>
              </a:solidFill>
              <a:latin typeface="Onest Black" pitchFamily="2" charset="0"/>
            </a:endParaRPr>
          </a:p>
          <a:p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с помощью НКРЯ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AD62229-1D87-13F2-48E6-FB6A18FF2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16510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42B13E8-C266-4982-62EB-AB0947CCE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37586"/>
            <a:ext cx="1098796" cy="109879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17146" t="43689" r="18326" b="11405"/>
          <a:stretch/>
        </p:blipFill>
        <p:spPr>
          <a:xfrm>
            <a:off x="94890" y="2892030"/>
            <a:ext cx="7867290" cy="3079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/>
          <a:srcRect l="18067" t="4192" r="18944" b="5619"/>
          <a:stretch/>
        </p:blipFill>
        <p:spPr>
          <a:xfrm>
            <a:off x="4512389" y="704031"/>
            <a:ext cx="7679611" cy="6185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/>
          <a:srcRect l="17860" t="31111" r="18822" b="5427"/>
          <a:stretch/>
        </p:blipFill>
        <p:spPr>
          <a:xfrm>
            <a:off x="2163596" y="3256717"/>
            <a:ext cx="6188598" cy="3489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478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725</Words>
  <Application>Microsoft Office PowerPoint</Application>
  <PresentationFormat>Широкоэкранный</PresentationFormat>
  <Paragraphs>51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Onest Black</vt:lpstr>
      <vt:lpstr>Onest Bold</vt:lpstr>
      <vt:lpstr>Onest Regular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VCPM</cp:lastModifiedBy>
  <cp:revision>24</cp:revision>
  <dcterms:created xsi:type="dcterms:W3CDTF">2025-03-19T07:31:17Z</dcterms:created>
  <dcterms:modified xsi:type="dcterms:W3CDTF">2025-11-24T13:31:31Z</dcterms:modified>
</cp:coreProperties>
</file>